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244B"/>
    <a:srgbClr val="FFCC00"/>
    <a:srgbClr val="B3C503"/>
    <a:srgbClr val="FF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83" autoAdjust="0"/>
  </p:normalViewPr>
  <p:slideViewPr>
    <p:cSldViewPr>
      <p:cViewPr varScale="1">
        <p:scale>
          <a:sx n="108" d="100"/>
          <a:sy n="108" d="100"/>
        </p:scale>
        <p:origin x="-16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5B31B-E887-4DD5-BA39-FDD9D1BD7E24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46370-DE74-4499-AA4A-67415B3B8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3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46370-DE74-4499-AA4A-67415B3B8A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57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46370-DE74-4499-AA4A-67415B3B8A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65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46370-DE74-4499-AA4A-67415B3B8A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1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F054-D2B0-4B49-8412-D94FEA8D9E2B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6702-6C5B-4533-893F-1F0A6B3D1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5009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F054-D2B0-4B49-8412-D94FEA8D9E2B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6702-6C5B-4533-893F-1F0A6B3D1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2223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F054-D2B0-4B49-8412-D94FEA8D9E2B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6702-6C5B-4533-893F-1F0A6B3D1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3680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F054-D2B0-4B49-8412-D94FEA8D9E2B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6702-6C5B-4533-893F-1F0A6B3D1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6082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F054-D2B0-4B49-8412-D94FEA8D9E2B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6702-6C5B-4533-893F-1F0A6B3D1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7940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F054-D2B0-4B49-8412-D94FEA8D9E2B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6702-6C5B-4533-893F-1F0A6B3D1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5358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F054-D2B0-4B49-8412-D94FEA8D9E2B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6702-6C5B-4533-893F-1F0A6B3D1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3449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F054-D2B0-4B49-8412-D94FEA8D9E2B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6702-6C5B-4533-893F-1F0A6B3D1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3004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F054-D2B0-4B49-8412-D94FEA8D9E2B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6702-6C5B-4533-893F-1F0A6B3D1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7509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F054-D2B0-4B49-8412-D94FEA8D9E2B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6702-6C5B-4533-893F-1F0A6B3D1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8411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F054-D2B0-4B49-8412-D94FEA8D9E2B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6702-6C5B-4533-893F-1F0A6B3D1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9990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>
                <a:lumMod val="20000"/>
                <a:lumOff val="80000"/>
              </a:srgbClr>
            </a:gs>
            <a:gs pos="50000">
              <a:schemeClr val="bg1"/>
            </a:gs>
            <a:gs pos="100000">
              <a:srgbClr val="FF0000">
                <a:lumMod val="20000"/>
                <a:lumOff val="80000"/>
              </a:srgb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8F054-D2B0-4B49-8412-D94FEA8D9E2B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E6702-6C5B-4533-893F-1F0A6B3D1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6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2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24544" y="3473574"/>
            <a:ext cx="9792894" cy="166765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4200" b="1" dirty="0" smtClean="0">
                <a:solidFill>
                  <a:srgbClr val="FFCC00"/>
                </a:solidFill>
              </a:rPr>
              <a:t>«АССОЦИАЦИЯ </a:t>
            </a:r>
            <a:br>
              <a:rPr lang="ru-RU" sz="4200" b="1" dirty="0" smtClean="0">
                <a:solidFill>
                  <a:srgbClr val="FFCC00"/>
                </a:solidFill>
              </a:rPr>
            </a:br>
            <a:r>
              <a:rPr lang="ru-RU" sz="4200" b="1" dirty="0" smtClean="0">
                <a:solidFill>
                  <a:srgbClr val="FFCC00"/>
                </a:solidFill>
              </a:rPr>
              <a:t>ЖЕНЩИН-ПРЕДПРИНИМАТЕЛЕЙ </a:t>
            </a:r>
            <a:br>
              <a:rPr lang="ru-RU" sz="4200" b="1" dirty="0" smtClean="0">
                <a:solidFill>
                  <a:srgbClr val="FFCC00"/>
                </a:solidFill>
              </a:rPr>
            </a:br>
            <a:r>
              <a:rPr lang="ru-RU" sz="4200" b="1" dirty="0" smtClean="0">
                <a:solidFill>
                  <a:srgbClr val="FFCC00"/>
                </a:solidFill>
              </a:rPr>
              <a:t>РОССИИ»</a:t>
            </a:r>
            <a:endParaRPr lang="en-US" sz="4200" dirty="0">
              <a:solidFill>
                <a:srgbClr val="FFCC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3060" y="2053297"/>
            <a:ext cx="7983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/>
                </a:solidFill>
              </a:rPr>
              <a:t>ОБЩЕРОССИЙСКАЯ </a:t>
            </a:r>
            <a:br>
              <a:rPr lang="ru-RU" sz="3000" dirty="0" smtClean="0">
                <a:solidFill>
                  <a:schemeClr val="bg1"/>
                </a:solidFill>
              </a:rPr>
            </a:br>
            <a:r>
              <a:rPr lang="ru-RU" sz="3000" dirty="0" smtClean="0">
                <a:solidFill>
                  <a:schemeClr val="bg1"/>
                </a:solidFill>
              </a:rPr>
              <a:t>ОБЩЕСТВЕННАЯ ОРГАНИЗАЦИЯ</a:t>
            </a:r>
            <a:endParaRPr lang="en-US" sz="3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5683314"/>
            <a:ext cx="79839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spc="600" dirty="0" smtClean="0">
                <a:solidFill>
                  <a:schemeClr val="bg1"/>
                </a:solidFill>
              </a:rPr>
              <a:t>1991–2021</a:t>
            </a:r>
            <a:endParaRPr lang="en-US" sz="3000" spc="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4664"/>
            <a:ext cx="2195736" cy="13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2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116632"/>
            <a:ext cx="8268602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В рамках конкурсов, по традиции, ежегодно проходит общероссийская научно-практическая конференция по обмену опытом регионов. Выступления участников этого важного мероприятия включают конкретные предложения по развитию женского предпринимательства в России, что отражается в резолюции конференции. За последние годы особенно большой интерес вызвали выступления представителей Бурятии, Башкирии, Кабардино-Балкарии, Коми и Чечни.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5" r="12080" b="7826"/>
          <a:stretch/>
        </p:blipFill>
        <p:spPr>
          <a:xfrm>
            <a:off x="755576" y="3543300"/>
            <a:ext cx="3392724" cy="3042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r="4147" b="2516"/>
          <a:stretch/>
        </p:blipFill>
        <p:spPr>
          <a:xfrm>
            <a:off x="4422531" y="3555045"/>
            <a:ext cx="4496140" cy="3042307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851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2996952"/>
            <a:ext cx="8268602" cy="37444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Как бы ни были важны конкурсы, всё же это –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лишь </a:t>
            </a:r>
            <a:r>
              <a:rPr lang="ru-RU" sz="2300" dirty="0"/>
              <a:t>часть большой работы, проводимой Ассоциацией.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Ежегодно </a:t>
            </a:r>
            <a:r>
              <a:rPr lang="ru-RU" sz="2300" dirty="0"/>
              <a:t>по инициативе АЖПР проходит немало мероприятий, посвящённых детям, нуждающимся </a:t>
            </a:r>
            <a:r>
              <a:rPr lang="ru-RU" sz="2300" dirty="0" smtClean="0"/>
              <a:t>в </a:t>
            </a:r>
            <a:r>
              <a:rPr lang="ru-RU" sz="2300" dirty="0"/>
              <a:t>социальной защите.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На </a:t>
            </a:r>
            <a:r>
              <a:rPr lang="ru-RU" sz="2300" dirty="0"/>
              <a:t>протяжении ряда лет Ассоциация участвует в празднике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«</a:t>
            </a:r>
            <a:r>
              <a:rPr lang="ru-RU" sz="2300" dirty="0"/>
              <a:t>В гостях у Патриарха».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1 </a:t>
            </a:r>
            <a:r>
              <a:rPr lang="ru-RU" sz="2300" dirty="0"/>
              <a:t>июня АЖПР приглашает в столицу воспитанников детских домов. Недавно по просьбе Патриархии члены АЖПР передали подарки детям приюта монастыря «</a:t>
            </a:r>
            <a:r>
              <a:rPr lang="ru-RU" sz="2300" dirty="0" err="1"/>
              <a:t>Оптина</a:t>
            </a:r>
            <a:r>
              <a:rPr lang="ru-RU" sz="2300" dirty="0"/>
              <a:t> пустынь» и малообеспеченным семьям города Ряжска.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1"/>
          <a:stretch/>
        </p:blipFill>
        <p:spPr>
          <a:xfrm flipH="1">
            <a:off x="4791176" y="253861"/>
            <a:ext cx="4104456" cy="2603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5"/>
          <a:stretch/>
        </p:blipFill>
        <p:spPr>
          <a:xfrm>
            <a:off x="755576" y="266207"/>
            <a:ext cx="3766594" cy="259129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259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224254"/>
            <a:ext cx="8268602" cy="34207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Ассоциация поддерживает своего давнего партнёра –</a:t>
            </a:r>
            <a:r>
              <a:rPr lang="ru-RU" sz="2300" dirty="0" smtClean="0"/>
              <a:t> </a:t>
            </a:r>
            <a:br>
              <a:rPr lang="ru-RU" sz="2300" dirty="0" smtClean="0"/>
            </a:br>
            <a:r>
              <a:rPr lang="ru-RU" sz="2300" dirty="0" smtClean="0"/>
              <a:t>русско-китайское </a:t>
            </a:r>
            <a:r>
              <a:rPr lang="ru-RU" sz="2300" dirty="0"/>
              <a:t>содружество «Мост» по проведению масштабного  детского фестиваля искусств «Мост дружбы – кубок </a:t>
            </a:r>
            <a:r>
              <a:rPr lang="ru-RU" sz="2300" dirty="0" err="1"/>
              <a:t>Цинноу</a:t>
            </a:r>
            <a:r>
              <a:rPr lang="ru-RU" sz="2300" dirty="0"/>
              <a:t>». Этот международный проект направлен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на </a:t>
            </a:r>
            <a:r>
              <a:rPr lang="ru-RU" sz="2300" dirty="0"/>
              <a:t>выявление и поощрение талантливых детей и подростков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 </a:t>
            </a:r>
            <a:r>
              <a:rPr lang="ru-RU" sz="2300" dirty="0"/>
              <a:t>самых разных областях искусства. В </a:t>
            </a:r>
            <a:r>
              <a:rPr lang="ru-RU" sz="2300" dirty="0" smtClean="0"/>
              <a:t>2021 </a:t>
            </a:r>
            <a:r>
              <a:rPr lang="ru-RU" sz="2300" dirty="0"/>
              <a:t>году фестиваль проводится </a:t>
            </a:r>
            <a:r>
              <a:rPr lang="ru-RU" sz="2300" dirty="0" smtClean="0"/>
              <a:t>уже </a:t>
            </a:r>
            <a:r>
              <a:rPr lang="ru-RU" sz="2300" dirty="0"/>
              <a:t>в </a:t>
            </a:r>
            <a:r>
              <a:rPr lang="ru-RU" sz="2300" dirty="0" smtClean="0"/>
              <a:t>восьмой </a:t>
            </a:r>
            <a:r>
              <a:rPr lang="ru-RU" sz="2300" dirty="0"/>
              <a:t>раз. Несколько лет назад АЖПР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была </a:t>
            </a:r>
            <a:r>
              <a:rPr lang="ru-RU" sz="2300" dirty="0"/>
              <a:t>одним </a:t>
            </a:r>
            <a:r>
              <a:rPr lang="ru-RU" sz="2300" dirty="0" smtClean="0"/>
              <a:t>из </a:t>
            </a:r>
            <a:r>
              <a:rPr lang="ru-RU" sz="2300" dirty="0"/>
              <a:t>основных организаторов этого мероприятия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 </a:t>
            </a:r>
            <a:r>
              <a:rPr lang="ru-RU" sz="2300" dirty="0"/>
              <a:t>Санкт-Петербурге и провела его на высоком уровне.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9" t="32662" r="7841" b="9718"/>
          <a:stretch/>
        </p:blipFill>
        <p:spPr>
          <a:xfrm>
            <a:off x="811419" y="3834720"/>
            <a:ext cx="1889760" cy="2834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2" r="11618"/>
          <a:stretch/>
        </p:blipFill>
        <p:spPr>
          <a:xfrm>
            <a:off x="2987824" y="3847706"/>
            <a:ext cx="2682241" cy="2808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3" t="3896" r="12417" b="7628"/>
          <a:stretch/>
        </p:blipFill>
        <p:spPr>
          <a:xfrm>
            <a:off x="5940152" y="3834720"/>
            <a:ext cx="2834640" cy="283464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621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3752646"/>
            <a:ext cx="8268602" cy="34207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Особое внимание Ассоциация уделяет ветеранам Великой Отечественной войны, ежегодно участвуя в мероприятиях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 </a:t>
            </a:r>
            <a:r>
              <a:rPr lang="ru-RU" sz="2300" dirty="0"/>
              <a:t>честь Дня Победы, оказывая конкретную посильную помощь бывшим фронтовикам и труженикам тыла. Поддерживая усилия поисковых отрядов и краеведов, Ассоциация женщин-предпринимателей России принимает участие в установке обелисков для погибших воинов, публикует материалы на эту тему в Вестнике АЖПР.</a:t>
            </a:r>
            <a:r>
              <a:rPr lang="ru-RU" sz="2300" i="1" dirty="0"/>
              <a:t> 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 r="1212"/>
          <a:stretch/>
        </p:blipFill>
        <p:spPr>
          <a:xfrm>
            <a:off x="4142742" y="332656"/>
            <a:ext cx="4749738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78"/>
          <a:stretch/>
        </p:blipFill>
        <p:spPr>
          <a:xfrm>
            <a:off x="827583" y="324308"/>
            <a:ext cx="3102579" cy="324870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371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188640"/>
            <a:ext cx="8268602" cy="34207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16 апреля 2019 года в рамках I Дальневосточного женского форума в Чите прошла открытая дискуссия «Национальный проект «МСП и поддержка индивидуальной предпринимательской инициативы». В дискуссии приняла участие председатель регионального отделения АЖПР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 </a:t>
            </a:r>
            <a:r>
              <a:rPr lang="ru-RU" sz="2300" dirty="0"/>
              <a:t>Республике Бурятия Т. Г. </a:t>
            </a:r>
            <a:r>
              <a:rPr lang="ru-RU" sz="2300" dirty="0" err="1"/>
              <a:t>Думнова</a:t>
            </a:r>
            <a:r>
              <a:rPr lang="ru-RU" sz="2300" dirty="0"/>
              <a:t>, выступив с сообщением на тему: «Барьеры и пути развития женского предпринимательства на селе». 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2" r="-19852"/>
          <a:stretch/>
        </p:blipFill>
        <p:spPr>
          <a:xfrm flipH="1">
            <a:off x="3995936" y="3451040"/>
            <a:ext cx="4827480" cy="3218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/>
          <a:stretch/>
        </p:blipFill>
        <p:spPr>
          <a:xfrm>
            <a:off x="827584" y="3465394"/>
            <a:ext cx="3873179" cy="3203966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421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4509120"/>
            <a:ext cx="8268602" cy="23762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20 мая 2019 года в Оренбурге успешно прошёл первый женский бизнес-форум «Деловая весна». Мероприятие объединило более восьмисот предпринимательниц региона, представителей власти и организаций поддержки бизнеса. Среди организаторов форума – Оренбургское региональное отделение АЖПР (председатель – Вера Павловна Рындина).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0" b="4832"/>
          <a:stretch/>
        </p:blipFill>
        <p:spPr>
          <a:xfrm>
            <a:off x="755576" y="214766"/>
            <a:ext cx="7992888" cy="413742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92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188640"/>
            <a:ext cx="8268602" cy="66247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В июне 2019 года в КБР успешно прошёл межрегиональный форум здоровья, красоты и оздоровительного туризма «Здоровый </a:t>
            </a:r>
            <a:r>
              <a:rPr lang="ru-RU" sz="2300" dirty="0" smtClean="0"/>
              <a:t>мир</a:t>
            </a:r>
            <a:r>
              <a:rPr lang="ru-RU" sz="2300" dirty="0"/>
              <a:t>», а в сентябре 2020 года солнечная и гостеприимная Кабардино-Балкария стала пилотной площадкой для реализации событийного мероприятия – социально значимого проекта «Бархатная неделя», который вышел на международный уровень.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2" b="8040"/>
          <a:stretch/>
        </p:blipFill>
        <p:spPr>
          <a:xfrm>
            <a:off x="755576" y="2978038"/>
            <a:ext cx="8196594" cy="369132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008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219412"/>
            <a:ext cx="835292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/>
              <a:t>В Республике Саха (Якутия) большое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внимание </a:t>
            </a:r>
            <a:r>
              <a:rPr lang="ru-RU" sz="2300" dirty="0"/>
              <a:t>уделяется экологии.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И </a:t>
            </a:r>
            <a:r>
              <a:rPr lang="ru-RU" sz="2300" dirty="0"/>
              <a:t>в этом немалая заслуга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Г</a:t>
            </a:r>
            <a:r>
              <a:rPr lang="ru-RU" sz="2300" dirty="0"/>
              <a:t>. С. Васильевой, опытнейшего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председателя </a:t>
            </a:r>
            <a:r>
              <a:rPr lang="ru-RU" sz="2300" dirty="0"/>
              <a:t>регионального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отделения </a:t>
            </a:r>
            <a:r>
              <a:rPr lang="ru-RU" sz="2300" dirty="0"/>
              <a:t>АЖПР, доцента кафедры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экологии </a:t>
            </a:r>
            <a:r>
              <a:rPr lang="ru-RU" sz="2300" dirty="0"/>
              <a:t>Северо-Восточного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федерального </a:t>
            </a:r>
            <a:r>
              <a:rPr lang="ru-RU" sz="2300" dirty="0"/>
              <a:t>университета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имени </a:t>
            </a:r>
            <a:r>
              <a:rPr lang="ru-RU" sz="2300" dirty="0"/>
              <a:t>М. К. </a:t>
            </a:r>
            <a:r>
              <a:rPr lang="ru-RU" sz="2300" dirty="0" err="1"/>
              <a:t>Аммосова</a:t>
            </a:r>
            <a:r>
              <a:rPr lang="ru-RU" sz="2300" dirty="0"/>
              <a:t>. Благодаря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её </a:t>
            </a:r>
            <a:r>
              <a:rPr lang="ru-RU" sz="2300" dirty="0"/>
              <a:t>усилиям создан Комитет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по </a:t>
            </a:r>
            <a:r>
              <a:rPr lang="ru-RU" sz="2300" dirty="0"/>
              <a:t>природопользованию и экологии в Торгово-промышленной палате РС(Я), также Галина </a:t>
            </a:r>
            <a:r>
              <a:rPr lang="ru-RU" sz="2300" dirty="0" err="1"/>
              <a:t>Софроновна</a:t>
            </a:r>
            <a:r>
              <a:rPr lang="ru-RU" sz="2300" dirty="0"/>
              <a:t> является членом Общественного экологического совета Министерства экологии, природопользования и лесного хозяйства РС(Я), членом Общественного экологического совета при главе республики, экспертом АЖПР в области экологии.</a:t>
            </a:r>
            <a:endParaRPr lang="en-US" sz="23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9" t="22607" r="32535" b="-2081"/>
          <a:stretch/>
        </p:blipFill>
        <p:spPr>
          <a:xfrm>
            <a:off x="5580112" y="336694"/>
            <a:ext cx="3375636" cy="31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92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3723442"/>
            <a:ext cx="8268602" cy="32339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Президент Ассоциации Ирина Васильевна </a:t>
            </a:r>
            <a:r>
              <a:rPr lang="ru-RU" sz="2300" dirty="0" err="1"/>
              <a:t>Потягова</a:t>
            </a:r>
            <a:r>
              <a:rPr lang="ru-RU" sz="2300" dirty="0"/>
              <a:t> регулярно встречается с активом региональных отделений. Летом 2019 года такая встреча состоялась  в Ивановской области.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Вместе </a:t>
            </a:r>
            <a:r>
              <a:rPr lang="ru-RU" sz="2300" dirty="0"/>
              <a:t>с руководителем АЖПР </a:t>
            </a:r>
            <a:r>
              <a:rPr lang="ru-RU" sz="2300" dirty="0" err="1"/>
              <a:t>ивановцы</a:t>
            </a:r>
            <a:r>
              <a:rPr lang="ru-RU" sz="2300" dirty="0"/>
              <a:t> обменялись своими мнениями о текущей работе Ассоциации, поделились планами на будущее. В 2021 году на базе санатория</a:t>
            </a:r>
            <a:r>
              <a:rPr lang="ru-RU" sz="2300" dirty="0" smtClean="0"/>
              <a:t> </a:t>
            </a:r>
            <a:r>
              <a:rPr lang="ru-RU" sz="2300" dirty="0"/>
              <a:t>имени Станко будет проведена конференция для членов АЖПР, посвящённая здоровому образу жизни.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t="24692" r="10593" b="26979"/>
          <a:stretch/>
        </p:blipFill>
        <p:spPr>
          <a:xfrm>
            <a:off x="827584" y="332656"/>
            <a:ext cx="8064896" cy="3318778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401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116632"/>
            <a:ext cx="8460432" cy="46085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Проект «Женщина в ЖКХ» для Программы Ассоциации женщин-предпринимателей России на 2020-2025 годы представила Валентина Геннадьевна </a:t>
            </a:r>
            <a:r>
              <a:rPr lang="ru-RU" sz="2300" dirty="0" err="1"/>
              <a:t>Зосименко</a:t>
            </a:r>
            <a:r>
              <a:rPr lang="ru-RU" sz="2300" dirty="0"/>
              <a:t>, почётный председатель правления Калининградского регионального отделения АЖПР, исполнительный директор Центра общественного контроля в сфере ЖКХ по Калининградской области «</a:t>
            </a:r>
            <a:r>
              <a:rPr lang="ru-RU" sz="2300" dirty="0" err="1"/>
              <a:t>ЖилСоюз</a:t>
            </a:r>
            <a:r>
              <a:rPr lang="ru-RU" sz="2300" dirty="0"/>
              <a:t>». 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3"/>
          <a:stretch/>
        </p:blipFill>
        <p:spPr>
          <a:xfrm>
            <a:off x="755576" y="2492896"/>
            <a:ext cx="8064896" cy="22767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4874384"/>
            <a:ext cx="82089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/>
              <a:t>Продвижение </a:t>
            </a:r>
            <a:r>
              <a:rPr lang="ru-RU" sz="2300" dirty="0"/>
              <a:t>женщин в сферу управления многоквартирными жилыми домами – перспективное направление в рамках Национального проекта «Жильё и городская среда», развивающее позитивный имидж этой сферы.</a:t>
            </a:r>
            <a:endParaRPr lang="en-US" sz="23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067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612157"/>
            <a:ext cx="8208912" cy="32012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/>
              <a:t>В тяжёлом 1991 году, когда в условиях распада Советского Союза рушились </a:t>
            </a:r>
            <a:r>
              <a:rPr lang="ru-RU" sz="2300" dirty="0" err="1"/>
              <a:t>межэкономические</a:t>
            </a:r>
            <a:r>
              <a:rPr lang="ru-RU" sz="2300" dirty="0"/>
              <a:t> связи, </a:t>
            </a:r>
            <a:r>
              <a:rPr lang="ru-RU" sz="2300" dirty="0" smtClean="0"/>
              <a:t>в </a:t>
            </a:r>
            <a:r>
              <a:rPr lang="ru-RU" sz="2300" dirty="0"/>
              <a:t>Москве появилась солидная по размерам и влиянию общественная организация женщин-предпринимателей России, </a:t>
            </a:r>
            <a:r>
              <a:rPr lang="ru-RU" sz="2300" dirty="0" smtClean="0"/>
              <a:t>объединивших </a:t>
            </a:r>
            <a:r>
              <a:rPr lang="ru-RU" sz="2300" dirty="0"/>
              <a:t>свои усилия в регионах ради возрождения Отчизны. Возглавила новое дело Татьяна Григорьевна Малютина, награждённая за участие </a:t>
            </a:r>
            <a:r>
              <a:rPr lang="ru-RU" sz="2300" dirty="0" smtClean="0"/>
              <a:t>в </a:t>
            </a:r>
            <a:r>
              <a:rPr lang="ru-RU" sz="2300" dirty="0"/>
              <a:t>строительстве метро и олимпийских объектов медалью «За трудовую доблесть» и орденом «Знак Почёта».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t="9278" r="15548" b="18234"/>
          <a:stretch/>
        </p:blipFill>
        <p:spPr>
          <a:xfrm>
            <a:off x="827583" y="260648"/>
            <a:ext cx="3282367" cy="2808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r="6372"/>
          <a:stretch/>
        </p:blipFill>
        <p:spPr>
          <a:xfrm>
            <a:off x="4991553" y="260648"/>
            <a:ext cx="3180848" cy="2808311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827584" y="3357000"/>
            <a:ext cx="7272808" cy="72000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77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116632"/>
            <a:ext cx="8460432" cy="25922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Региональное отделение АЖПР в Великом Новгороде – одно из самых молодых (ему всего </a:t>
            </a:r>
            <a:r>
              <a:rPr lang="ru-RU" sz="2400" dirty="0"/>
              <a:t>три </a:t>
            </a:r>
            <a:r>
              <a:rPr lang="ru-RU" sz="2300" dirty="0" smtClean="0"/>
              <a:t>года</a:t>
            </a:r>
            <a:r>
              <a:rPr lang="ru-RU" sz="2300" dirty="0"/>
              <a:t>), но уже успело отличиться заметными практическими делами. Это участие в ежегодной выставке «Малый бизнес – новгородцам», в Днях малого предпринимательства в Санкт-Петербурге и в Москве –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 </a:t>
            </a:r>
            <a:r>
              <a:rPr lang="ru-RU" sz="2300" dirty="0"/>
              <a:t>международной экспозиции «Подарки. Осень. 2019»,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а </a:t>
            </a:r>
            <a:r>
              <a:rPr lang="ru-RU" sz="2300" dirty="0"/>
              <a:t>также во Всероссийском конкурсе на лучший молодёжный социальный проект. Реализовав свой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проект </a:t>
            </a:r>
            <a:r>
              <a:rPr lang="ru-RU" sz="2300" dirty="0"/>
              <a:t>«Модница», новгородки стали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победителями </a:t>
            </a:r>
            <a:r>
              <a:rPr lang="ru-RU" sz="2300" dirty="0"/>
              <a:t>регионального этапа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соревнования</a:t>
            </a:r>
            <a:r>
              <a:rPr lang="ru-RU" sz="2300" dirty="0"/>
              <a:t>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814197"/>
            <a:ext cx="2849496" cy="3799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" r="31624"/>
          <a:stretch/>
        </p:blipFill>
        <p:spPr>
          <a:xfrm>
            <a:off x="3445468" y="4214749"/>
            <a:ext cx="2181055" cy="2398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t="22810" r="-3330" b="4247"/>
          <a:stretch/>
        </p:blipFill>
        <p:spPr>
          <a:xfrm>
            <a:off x="827584" y="4214750"/>
            <a:ext cx="2376264" cy="239877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18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2996952"/>
            <a:ext cx="8460432" cy="25922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За последние годы значительно окрепли деловые связи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между </a:t>
            </a:r>
            <a:r>
              <a:rPr lang="ru-RU" sz="2300" dirty="0"/>
              <a:t>АЖПР и нашими зарубежными коллегами из КНР, Южной Кореи, Индонезии, Монголии и других стран.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25 </a:t>
            </a:r>
            <a:r>
              <a:rPr lang="ru-RU" sz="2300" dirty="0"/>
              <a:t>ноября 2019 года Ассоциация женщин-предпринимателей России подписала Соглашение о взаимном сотрудничестве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с </a:t>
            </a:r>
            <a:r>
              <a:rPr lang="ru-RU" sz="2300" dirty="0"/>
              <a:t>коллегами из Южной Кореи. Предпринимательницы обеих стран выразили заинтересованность в сотрудничестве, затрагивающем такие области деятельности, как медицина, индустрия красоты, переработка сельхозпродукции, добыча и переработка морепродуктов.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6" b="-13536"/>
          <a:stretch/>
        </p:blipFill>
        <p:spPr>
          <a:xfrm>
            <a:off x="4661104" y="260648"/>
            <a:ext cx="4087360" cy="3065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7754"/>
            <a:ext cx="3511296" cy="2633472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056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188640"/>
            <a:ext cx="8460432" cy="5400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Чтобы быть председателем регионального отделения Ассоциации женщин-предпринимателей России, надо, прежде всего, иметь характер – упорный, настойчивый, не боящийся сложностей сегодняшней жизни. Серьёзных проблем немало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 </a:t>
            </a:r>
            <a:r>
              <a:rPr lang="ru-RU" sz="2300" dirty="0"/>
              <a:t>Республике Коми. Это очевидно на примере председателя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РО </a:t>
            </a:r>
            <a:r>
              <a:rPr lang="ru-RU" sz="2300" dirty="0"/>
              <a:t>АЖПР </a:t>
            </a:r>
            <a:r>
              <a:rPr lang="ru-RU" sz="2300" dirty="0" err="1"/>
              <a:t>Альфеи</a:t>
            </a:r>
            <a:r>
              <a:rPr lang="ru-RU" sz="2300" dirty="0"/>
              <a:t> Вячеславовны Габдуллиной, которая,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являясь </a:t>
            </a:r>
            <a:r>
              <a:rPr lang="ru-RU" sz="2300" dirty="0"/>
              <a:t>директором групп присмотра за детьми младшего ясельного возраста, уже длительное время борется за права предпринимателей в названной сфере деятельности – деликатной и очень важной для будущего страны.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11972" r="-155" b="7137"/>
          <a:stretch/>
        </p:blipFill>
        <p:spPr>
          <a:xfrm>
            <a:off x="3347864" y="4025837"/>
            <a:ext cx="2448272" cy="2587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" r="24356"/>
          <a:stretch/>
        </p:blipFill>
        <p:spPr>
          <a:xfrm>
            <a:off x="755576" y="4036852"/>
            <a:ext cx="2303585" cy="2592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r="9176"/>
          <a:stretch/>
        </p:blipFill>
        <p:spPr>
          <a:xfrm>
            <a:off x="6114668" y="4042625"/>
            <a:ext cx="2777812" cy="257033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800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4149080"/>
            <a:ext cx="8460432" cy="16561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3-4 ноября 2019 года в Москве состоялся 2-й Международный фестиваль декоративно-прикладного искусства «Руками женщины». Официальный партнёр мероприятия – Ассоциация женщин-предпринимателей России. В рамках фестиваля впервые и обширно был представлен стенд СКФО – Северо-Кавказского федерального округа (Кабардино-Балкарская Республика, Северная Осетия, Ставропольский край</a:t>
            </a:r>
            <a:r>
              <a:rPr lang="ru-RU" sz="2300" dirty="0" smtClean="0"/>
              <a:t>).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" t="11377" r="1378" b="24149"/>
          <a:stretch/>
        </p:blipFill>
        <p:spPr>
          <a:xfrm>
            <a:off x="755576" y="236830"/>
            <a:ext cx="8124656" cy="383640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439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116632"/>
            <a:ext cx="8460432" cy="11521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С 14-го по 23 ноября 2019 года в Сочи, при активном участии АЖПР, прошла Декада зрелого возраста и V юбилейный слёт народных университетов, посвящённые вопросам качества жизни старшего поколения. Разные семинары, тренинги, мастер-классы от ведущих экспертов и специалистов. 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9" t="34488" r="23055" b="25241"/>
          <a:stretch/>
        </p:blipFill>
        <p:spPr>
          <a:xfrm>
            <a:off x="827584" y="2150283"/>
            <a:ext cx="2346439" cy="4487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t="-521" r="5467" b="521"/>
          <a:stretch/>
        </p:blipFill>
        <p:spPr>
          <a:xfrm>
            <a:off x="3490446" y="2150283"/>
            <a:ext cx="5301762" cy="446449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12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3429000"/>
            <a:ext cx="8460432" cy="11521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Интересное, содержательное мероприятие состоялось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11 </a:t>
            </a:r>
            <a:r>
              <a:rPr lang="ru-RU" sz="2300" dirty="0"/>
              <a:t>февраля 2020 года в Доме общественных организаций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 </a:t>
            </a:r>
            <a:r>
              <a:rPr lang="ru-RU" sz="2300" dirty="0"/>
              <a:t>Москве (ул. Покровка, д. 5</a:t>
            </a:r>
            <a:r>
              <a:rPr lang="ru-RU" sz="2300" dirty="0" smtClean="0"/>
              <a:t>). </a:t>
            </a:r>
            <a:r>
              <a:rPr lang="ru-RU" sz="2300" dirty="0"/>
              <a:t>В зале мест не хватило –</a:t>
            </a:r>
            <a:r>
              <a:rPr lang="ru-RU" sz="2300" dirty="0" smtClean="0"/>
              <a:t> </a:t>
            </a:r>
            <a:br>
              <a:rPr lang="ru-RU" sz="2300" dirty="0" smtClean="0"/>
            </a:br>
            <a:r>
              <a:rPr lang="ru-RU" sz="2300" dirty="0" smtClean="0"/>
              <a:t>так </a:t>
            </a:r>
            <a:r>
              <a:rPr lang="ru-RU" sz="2300" dirty="0"/>
              <a:t>много было желающих побывать на встрече женщин-предпринимателей России с делегацией из Туниса, в составе которой был посол Тунисской Республики и другие руководители высокого уровня. На все вопросы были даны компетентные ответы, и сложились хорошие предпосылки для дальнейшего плодотворного сотрудничества</a:t>
            </a:r>
            <a:r>
              <a:rPr lang="ru-RU" sz="2300" dirty="0" smtClean="0"/>
              <a:t>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7" b="27967"/>
          <a:stretch/>
        </p:blipFill>
        <p:spPr>
          <a:xfrm>
            <a:off x="755576" y="188640"/>
            <a:ext cx="8146142" cy="316835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181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188640"/>
            <a:ext cx="8460432" cy="43204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На основе предложений региональных отделений (РО) разработана Программа АЖПР на 2020-2025 годы, направленная на развитие женского предпринимательства. Вместе с коллегами-экспертами Ассоциации Г. С. Васильевой </a:t>
            </a:r>
            <a:r>
              <a:rPr lang="ru-RU" sz="2300" dirty="0" smtClean="0"/>
              <a:t>и </a:t>
            </a:r>
            <a:r>
              <a:rPr lang="ru-RU" sz="2300" dirty="0"/>
              <a:t>В. Г. </a:t>
            </a:r>
            <a:r>
              <a:rPr lang="ru-RU" sz="2300" dirty="0" err="1"/>
              <a:t>Зосименко</a:t>
            </a:r>
            <a:r>
              <a:rPr lang="ru-RU" sz="2300" dirty="0"/>
              <a:t> координирует эту работу Т. Г. </a:t>
            </a:r>
            <a:r>
              <a:rPr lang="ru-RU" sz="2300" dirty="0" err="1"/>
              <a:t>Думнова</a:t>
            </a:r>
            <a:r>
              <a:rPr lang="ru-RU" sz="2300" dirty="0"/>
              <a:t> </a:t>
            </a:r>
            <a:r>
              <a:rPr lang="ru-RU" sz="2300" dirty="0" smtClean="0"/>
              <a:t>(</a:t>
            </a:r>
            <a:r>
              <a:rPr lang="ru-RU" sz="2300" dirty="0"/>
              <a:t>на снимке),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экс-министр </a:t>
            </a:r>
            <a:r>
              <a:rPr lang="ru-RU" sz="2300" dirty="0"/>
              <a:t>экономики РБ, председатель </a:t>
            </a:r>
            <a:r>
              <a:rPr lang="ru-RU" sz="2300" dirty="0" smtClean="0"/>
              <a:t>РО </a:t>
            </a:r>
            <a:r>
              <a:rPr lang="ru-RU" sz="2300" dirty="0"/>
              <a:t>Ассоциации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 </a:t>
            </a:r>
            <a:r>
              <a:rPr lang="ru-RU" sz="2300" dirty="0"/>
              <a:t>Республике Бурятия, первый заместитель председателя Общественной палаты РБ.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5" b="27938"/>
          <a:stretch/>
        </p:blipFill>
        <p:spPr>
          <a:xfrm>
            <a:off x="827584" y="3288323"/>
            <a:ext cx="8064896" cy="3380325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50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4149080"/>
            <a:ext cx="8460432" cy="5040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Душевная щедрость и глубокие знания присущи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Алле </a:t>
            </a:r>
            <a:r>
              <a:rPr lang="ru-RU" sz="2300" dirty="0"/>
              <a:t>Александровне Кузьминой, председателю регионального отделения АЖПР в Башкортостане. У талантливого человека – талантливая команда. Не случайно именно в этом регионе родились перспективные инициативы. Одна из последних, ставшая известной уже на федеральном уровне, –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«</a:t>
            </a:r>
            <a:r>
              <a:rPr lang="ru-RU" sz="2300" dirty="0"/>
              <a:t>В предпринимательство со школьной скамьи».</a:t>
            </a:r>
            <a:endParaRPr lang="en-US" sz="23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8" r="20005"/>
          <a:stretch/>
        </p:blipFill>
        <p:spPr>
          <a:xfrm>
            <a:off x="755576" y="260648"/>
            <a:ext cx="1853952" cy="3672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r="22116" b="4498"/>
          <a:stretch/>
        </p:blipFill>
        <p:spPr>
          <a:xfrm>
            <a:off x="2843808" y="260648"/>
            <a:ext cx="3716128" cy="367240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4706" r="18727"/>
          <a:stretch/>
        </p:blipFill>
        <p:spPr>
          <a:xfrm>
            <a:off x="6804248" y="260648"/>
            <a:ext cx="1967136" cy="367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8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116632"/>
            <a:ext cx="8460432" cy="5040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На снимке –</a:t>
            </a:r>
            <a:r>
              <a:rPr lang="ru-RU" sz="2300" dirty="0" smtClean="0"/>
              <a:t> </a:t>
            </a:r>
            <a:r>
              <a:rPr lang="ru-RU" sz="2300" dirty="0"/>
              <a:t>представители АЖПР, принявшие участие в работе круглого стола Комитета Госдумы по вопросам семьи, женщин и детей. Один из острых вопросов, поднятый в Госдуме, –</a:t>
            </a:r>
            <a:r>
              <a:rPr lang="ru-RU" sz="2300" dirty="0" smtClean="0"/>
              <a:t> </a:t>
            </a:r>
            <a:r>
              <a:rPr lang="ru-RU" sz="2300" dirty="0"/>
              <a:t>развитие семейного бизнеса. По результатам проведения встреч в регионах Ассоциация представила свои предложения на федеральный уровень.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40422" b="10068"/>
          <a:stretch/>
        </p:blipFill>
        <p:spPr>
          <a:xfrm>
            <a:off x="755576" y="2461846"/>
            <a:ext cx="8080693" cy="420680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534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3429000"/>
            <a:ext cx="8460432" cy="33123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Известно своей инициативностью и большим опытом региональное отделение АЖПР в городе Калининграде, действующее с 1998 года. Много лет руководителем отделения была Валентина Геннадьевна </a:t>
            </a:r>
            <a:r>
              <a:rPr lang="ru-RU" sz="2400" dirty="0" err="1"/>
              <a:t>Зосименко</a:t>
            </a:r>
            <a:r>
              <a:rPr lang="ru-RU" sz="2400" dirty="0"/>
              <a:t>, исполнительный директор Ассоциации «Балтийский жилищный Союз», член Общественной палаты Калининградской области и эксперт АЖПР в сфере ЖКХ. С 2021 года Калининградское региональное отделение АЖПР возглавляет Светлана Рюриковна </a:t>
            </a:r>
            <a:r>
              <a:rPr lang="ru-RU" sz="2400" dirty="0" err="1"/>
              <a:t>Маркулис</a:t>
            </a:r>
            <a:r>
              <a:rPr lang="ru-RU" sz="2400"/>
              <a:t>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20739" r="3227" b="17331"/>
          <a:stretch/>
        </p:blipFill>
        <p:spPr>
          <a:xfrm>
            <a:off x="801940" y="260648"/>
            <a:ext cx="7933626" cy="308009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923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755576" y="1844824"/>
            <a:ext cx="8280920" cy="276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/>
              <a:t>Усилия организаторов Ассоциации женщин-предпринимателей России привлекли внимание известных политических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и государственных </a:t>
            </a:r>
            <a:r>
              <a:rPr lang="ru-RU" sz="2300" dirty="0"/>
              <a:t>деятелей </a:t>
            </a:r>
            <a:r>
              <a:rPr lang="ru-RU" sz="2300" dirty="0" smtClean="0"/>
              <a:t>– </a:t>
            </a:r>
            <a:r>
              <a:rPr lang="ru-RU" sz="2300" dirty="0"/>
              <a:t>Николая Ивановича Рыжкова,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Сергея Михайловича </a:t>
            </a:r>
            <a:r>
              <a:rPr lang="ru-RU" sz="2300" dirty="0"/>
              <a:t>Миронова, Людмилы Ивановны Шевцовой, Валерия </a:t>
            </a:r>
            <a:r>
              <a:rPr lang="ru-RU" sz="2300" dirty="0" err="1" smtClean="0"/>
              <a:t>Павлиновича</a:t>
            </a:r>
            <a:r>
              <a:rPr lang="ru-RU" sz="2300" dirty="0" smtClean="0"/>
              <a:t> </a:t>
            </a:r>
            <a:r>
              <a:rPr lang="ru-RU" sz="2300" dirty="0" err="1"/>
              <a:t>Шанцева</a:t>
            </a:r>
            <a:r>
              <a:rPr lang="ru-RU" sz="2300" dirty="0"/>
              <a:t>,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Екатерины </a:t>
            </a:r>
            <a:r>
              <a:rPr lang="ru-RU" sz="2300" dirty="0"/>
              <a:t>Филипповны </a:t>
            </a:r>
            <a:r>
              <a:rPr lang="ru-RU" sz="2300" dirty="0" err="1"/>
              <a:t>Лаховой</a:t>
            </a:r>
            <a:r>
              <a:rPr lang="ru-RU" sz="2300" dirty="0"/>
              <a:t> и других.</a:t>
            </a:r>
            <a:endParaRPr lang="en-US" sz="23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/>
          <a:stretch/>
        </p:blipFill>
        <p:spPr>
          <a:xfrm>
            <a:off x="863912" y="263769"/>
            <a:ext cx="1585846" cy="1518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3587" r="-10433" b="46616"/>
          <a:stretch/>
        </p:blipFill>
        <p:spPr>
          <a:xfrm>
            <a:off x="2899039" y="263769"/>
            <a:ext cx="2033001" cy="1518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30289" r="17307" b="2180"/>
          <a:stretch/>
        </p:blipFill>
        <p:spPr>
          <a:xfrm>
            <a:off x="2915816" y="4000932"/>
            <a:ext cx="3672408" cy="266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 t="4082" r="26199" b="41017"/>
          <a:stretch/>
        </p:blipFill>
        <p:spPr>
          <a:xfrm>
            <a:off x="6875044" y="4741706"/>
            <a:ext cx="1859610" cy="1926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" b="17221"/>
          <a:stretch/>
        </p:blipFill>
        <p:spPr>
          <a:xfrm>
            <a:off x="863911" y="4737466"/>
            <a:ext cx="1752073" cy="193118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5148064" y="1085865"/>
            <a:ext cx="3469396" cy="0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793574" y="4349401"/>
            <a:ext cx="1656184" cy="0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6961276" y="4341088"/>
            <a:ext cx="1656184" cy="0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702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14" y="260648"/>
            <a:ext cx="1749182" cy="3528392"/>
          </a:xfrm>
          <a:prstGeom prst="rect">
            <a:avLst/>
          </a:prstGeom>
        </p:spPr>
      </p:pic>
      <p:sp>
        <p:nvSpPr>
          <p:cNvPr id="2" name="Объект 2"/>
          <p:cNvSpPr txBox="1">
            <a:spLocks/>
          </p:cNvSpPr>
          <p:nvPr/>
        </p:nvSpPr>
        <p:spPr>
          <a:xfrm>
            <a:off x="691589" y="116632"/>
            <a:ext cx="8460432" cy="37444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Особый вклад в развитие АЖПР внесла </a:t>
            </a:r>
            <a:r>
              <a:rPr lang="ru-RU" sz="2300" dirty="0" smtClean="0"/>
              <a:t>ушедшая </a:t>
            </a:r>
            <a:br>
              <a:rPr lang="ru-RU" sz="2300" dirty="0" smtClean="0"/>
            </a:br>
            <a:r>
              <a:rPr lang="ru-RU" sz="2300" dirty="0" smtClean="0"/>
              <a:t>от </a:t>
            </a:r>
            <a:r>
              <a:rPr lang="ru-RU" sz="2300" dirty="0"/>
              <a:t>нас 21 мая 2021 года, </a:t>
            </a:r>
            <a:r>
              <a:rPr lang="ru-RU" sz="2300" dirty="0" smtClean="0"/>
              <a:t>на </a:t>
            </a:r>
            <a:r>
              <a:rPr lang="ru-RU" sz="2300" dirty="0"/>
              <a:t>61-м году жизни,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вице-президент </a:t>
            </a:r>
            <a:r>
              <a:rPr lang="ru-RU" sz="2300" dirty="0"/>
              <a:t>и полномочный представитель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по </a:t>
            </a:r>
            <a:r>
              <a:rPr lang="ru-RU" sz="2300" dirty="0"/>
              <a:t>межрегиональному и международному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сотрудничеству </a:t>
            </a:r>
            <a:r>
              <a:rPr lang="ru-RU" sz="2300" dirty="0"/>
              <a:t>Ассоциации, член президиума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и </a:t>
            </a:r>
            <a:r>
              <a:rPr lang="ru-RU" sz="2300" dirty="0"/>
              <a:t>правления АЖПР, координатор проектов,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председатель </a:t>
            </a:r>
            <a:r>
              <a:rPr lang="ru-RU" sz="2300" dirty="0"/>
              <a:t>Кабардино-Балкарского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регионального </a:t>
            </a:r>
            <a:r>
              <a:rPr lang="ru-RU" sz="2300" dirty="0"/>
              <a:t>отделения Рита </a:t>
            </a:r>
            <a:r>
              <a:rPr lang="ru-RU" sz="2300" dirty="0" err="1"/>
              <a:t>Керимовна</a:t>
            </a:r>
            <a:r>
              <a:rPr lang="ru-RU" sz="2300" dirty="0"/>
              <a:t>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err="1" smtClean="0"/>
              <a:t>Эфендиева</a:t>
            </a:r>
            <a:r>
              <a:rPr lang="ru-RU" sz="2300" dirty="0"/>
              <a:t>. Региональному отделению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Ассоциации в </a:t>
            </a:r>
            <a:r>
              <a:rPr lang="ru-RU" sz="2300" dirty="0"/>
              <a:t>Кабардино-Балкарии в 2021 году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исполнилось </a:t>
            </a:r>
            <a:r>
              <a:rPr lang="ru-RU" sz="2300" dirty="0"/>
              <a:t>12 лет. Отделение, которое </a:t>
            </a:r>
            <a:r>
              <a:rPr lang="ru-RU" sz="2300" dirty="0" smtClean="0"/>
              <a:t>возглавляла </a:t>
            </a:r>
            <a:br>
              <a:rPr lang="ru-RU" sz="2300" dirty="0" smtClean="0"/>
            </a:br>
            <a:r>
              <a:rPr lang="ru-RU" sz="2300" dirty="0" smtClean="0"/>
              <a:t>Р</a:t>
            </a:r>
            <a:r>
              <a:rPr lang="ru-RU" sz="2300" dirty="0"/>
              <a:t>. К. </a:t>
            </a:r>
            <a:r>
              <a:rPr lang="ru-RU" sz="2300" dirty="0" err="1"/>
              <a:t>Эфендиева</a:t>
            </a:r>
            <a:r>
              <a:rPr lang="ru-RU" sz="2300" dirty="0"/>
              <a:t>, было одним из самых эффективным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 </a:t>
            </a:r>
            <a:r>
              <a:rPr lang="ru-RU" sz="2300" dirty="0"/>
              <a:t>Российской Федерации: все инициативы претворялись в жизнь на высоком профессиональном уровне, о чём свидетельствует множество наград и благодарностей. Каждый, кто побывал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на </a:t>
            </a:r>
            <a:r>
              <a:rPr lang="ru-RU" sz="2300" dirty="0"/>
              <a:t>мероприятиях, организованных Ритой </a:t>
            </a:r>
            <a:r>
              <a:rPr lang="ru-RU" sz="2300" dirty="0" err="1"/>
              <a:t>Эфендиевой</a:t>
            </a:r>
            <a:r>
              <a:rPr lang="ru-RU" sz="2300" dirty="0"/>
              <a:t>, оставил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 </a:t>
            </a:r>
            <a:r>
              <a:rPr lang="ru-RU" sz="2300" dirty="0"/>
              <a:t>своей душе самые тёплые </a:t>
            </a:r>
            <a:r>
              <a:rPr lang="ru-RU" sz="2300" dirty="0" smtClean="0"/>
              <a:t>воспоминания об </a:t>
            </a:r>
            <a:r>
              <a:rPr lang="ru-RU" sz="2300" dirty="0"/>
              <a:t>этой красивой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и </a:t>
            </a:r>
            <a:r>
              <a:rPr lang="ru-RU" sz="2300" dirty="0"/>
              <a:t>энергичной женщине и её любимой Кабардино-Балкарии.</a:t>
            </a:r>
            <a:endParaRPr lang="en-US" sz="2300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077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9" t="-818" r="-10175" b="35964"/>
          <a:stretch/>
        </p:blipFill>
        <p:spPr>
          <a:xfrm>
            <a:off x="7051431" y="188640"/>
            <a:ext cx="2268416" cy="1782625"/>
          </a:xfrm>
          <a:prstGeom prst="rect">
            <a:avLst/>
          </a:prstGeom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83568" y="198766"/>
            <a:ext cx="8460432" cy="301421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Большое значение имеют всероссийские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конференции </a:t>
            </a:r>
            <a:r>
              <a:rPr lang="ru-RU" sz="2300" dirty="0"/>
              <a:t>победителей региональных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конкурсов, </a:t>
            </a:r>
            <a:r>
              <a:rPr lang="ru-RU" sz="2300" dirty="0"/>
              <a:t>их выступления, обмен </a:t>
            </a:r>
            <a:r>
              <a:rPr lang="ru-RU" sz="2300" dirty="0" smtClean="0"/>
              <a:t>опытом </a:t>
            </a:r>
            <a:br>
              <a:rPr lang="ru-RU" sz="2300" dirty="0" smtClean="0"/>
            </a:br>
            <a:r>
              <a:rPr lang="ru-RU" sz="2300" dirty="0" smtClean="0"/>
              <a:t>и дискуссии</a:t>
            </a:r>
            <a:r>
              <a:rPr lang="ru-RU" sz="2300" dirty="0"/>
              <a:t>. Ценные для страны предложения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передаются </a:t>
            </a:r>
            <a:r>
              <a:rPr lang="ru-RU" sz="2300" dirty="0"/>
              <a:t>в соответствующие комитеты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Госдумы </a:t>
            </a:r>
            <a:r>
              <a:rPr lang="ru-RU" sz="2300" dirty="0"/>
              <a:t>и </a:t>
            </a:r>
            <a:r>
              <a:rPr lang="ru-RU" sz="2300" dirty="0" smtClean="0"/>
              <a:t>Совета </a:t>
            </a:r>
            <a:r>
              <a:rPr lang="ru-RU" sz="2300" dirty="0"/>
              <a:t>Федерации. В АЖПР создаётся карта </a:t>
            </a:r>
            <a:r>
              <a:rPr lang="ru-RU" sz="2300" dirty="0" smtClean="0"/>
              <a:t>полезного </a:t>
            </a:r>
            <a:r>
              <a:rPr lang="ru-RU" sz="2300" dirty="0"/>
              <a:t>опыта (практик) победителей </a:t>
            </a:r>
            <a:r>
              <a:rPr lang="ru-RU" sz="2300" dirty="0" smtClean="0"/>
              <a:t>всероссийских </a:t>
            </a:r>
            <a:r>
              <a:rPr lang="ru-RU" sz="2300" dirty="0"/>
              <a:t>конкурсов, являющихся, без </a:t>
            </a:r>
            <a:r>
              <a:rPr lang="ru-RU" sz="2300" dirty="0" smtClean="0"/>
              <a:t>преувеличения</a:t>
            </a:r>
            <a:r>
              <a:rPr lang="ru-RU" sz="2300" dirty="0"/>
              <a:t>, золотым фондом России</a:t>
            </a:r>
            <a:r>
              <a:rPr lang="ru-RU" sz="2300" dirty="0" smtClean="0"/>
              <a:t>.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7024" r="30601" b="-2272"/>
          <a:stretch/>
        </p:blipFill>
        <p:spPr>
          <a:xfrm>
            <a:off x="772497" y="3269219"/>
            <a:ext cx="3228003" cy="33175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39952" y="3171740"/>
            <a:ext cx="54006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На снимках: </a:t>
            </a:r>
            <a:r>
              <a:rPr lang="ru-RU" sz="2300" dirty="0" smtClean="0"/>
              <a:t>на конференции </a:t>
            </a:r>
            <a:r>
              <a:rPr lang="ru-RU" sz="2300" dirty="0" err="1" smtClean="0"/>
              <a:t>высту</a:t>
            </a:r>
            <a:r>
              <a:rPr lang="ru-RU" sz="2300" dirty="0" smtClean="0"/>
              <a:t>-</a:t>
            </a:r>
            <a:br>
              <a:rPr lang="ru-RU" sz="2300" dirty="0" smtClean="0"/>
            </a:br>
            <a:r>
              <a:rPr lang="ru-RU" sz="2300" dirty="0" err="1" smtClean="0"/>
              <a:t>пает</a:t>
            </a:r>
            <a:r>
              <a:rPr lang="ru-RU" sz="2300" dirty="0" smtClean="0"/>
              <a:t> заместитель Председателя </a:t>
            </a:r>
            <a:br>
              <a:rPr lang="ru-RU" sz="2300" dirty="0" smtClean="0"/>
            </a:br>
            <a:r>
              <a:rPr lang="ru-RU" sz="2300" dirty="0" smtClean="0"/>
              <a:t>Совета Федерации Г. Н. </a:t>
            </a:r>
            <a:r>
              <a:rPr lang="ru-RU" sz="2300" dirty="0" err="1" smtClean="0"/>
              <a:t>Карелова</a:t>
            </a:r>
            <a:r>
              <a:rPr lang="ru-RU" sz="2300" dirty="0" smtClean="0"/>
              <a:t>; </a:t>
            </a:r>
            <a:br>
              <a:rPr lang="ru-RU" sz="2300" dirty="0" smtClean="0"/>
            </a:br>
            <a:r>
              <a:rPr lang="ru-RU" sz="2300" dirty="0" smtClean="0"/>
              <a:t>на трибуне – победитель </a:t>
            </a:r>
            <a:r>
              <a:rPr lang="ru-RU" sz="2300" dirty="0" err="1" smtClean="0"/>
              <a:t>Всерос</a:t>
            </a:r>
            <a:r>
              <a:rPr lang="ru-RU" sz="2300" dirty="0" smtClean="0"/>
              <a:t>-</a:t>
            </a:r>
            <a:br>
              <a:rPr lang="ru-RU" sz="2300" dirty="0" smtClean="0"/>
            </a:br>
            <a:r>
              <a:rPr lang="ru-RU" sz="2300" dirty="0" err="1" smtClean="0"/>
              <a:t>сийского</a:t>
            </a:r>
            <a:r>
              <a:rPr lang="ru-RU" sz="2300" dirty="0" smtClean="0"/>
              <a:t> конкурса в номинации «Заслуженный директор России»  Людмила Викторовна Одинцова, директор Саратовской ГЭС – </a:t>
            </a:r>
            <a:br>
              <a:rPr lang="ru-RU" sz="2300" dirty="0" smtClean="0"/>
            </a:br>
            <a:r>
              <a:rPr lang="ru-RU" sz="2300" dirty="0" smtClean="0"/>
              <a:t>филиала ПАО </a:t>
            </a:r>
            <a:r>
              <a:rPr lang="ru-RU" sz="2300" dirty="0"/>
              <a:t>«</a:t>
            </a:r>
            <a:r>
              <a:rPr lang="ru-RU" sz="2300" dirty="0" err="1"/>
              <a:t>РусГидро</a:t>
            </a:r>
            <a:r>
              <a:rPr lang="ru-RU" sz="2300" dirty="0" smtClean="0"/>
              <a:t>».</a:t>
            </a:r>
            <a:endParaRPr lang="en-US" sz="23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433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2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08920"/>
            <a:ext cx="2195736" cy="13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755576" y="116632"/>
            <a:ext cx="6324386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 smtClean="0"/>
              <a:t>Мероприятия, проводимые Ассоциацией, вдохновили регионы, а всероссийские конкурсы, инициатором которых стала Малютина, буквально зажгли сердца всех неравнодушных к судьбе Родины. Ибо с самого начала во главу деятельности Ассоциации ставилась не «забота» </a:t>
            </a:r>
            <a:br>
              <a:rPr lang="ru-RU" sz="2300" dirty="0" smtClean="0"/>
            </a:br>
            <a:r>
              <a:rPr lang="ru-RU" sz="2300" dirty="0" smtClean="0"/>
              <a:t>о личном обогащении её руководства, </a:t>
            </a:r>
            <a:br>
              <a:rPr lang="ru-RU" sz="2300" dirty="0" smtClean="0"/>
            </a:br>
            <a:r>
              <a:rPr lang="ru-RU" sz="2300" dirty="0" smtClean="0"/>
              <a:t>а укрепление мощи страны благодаря развитию женского бизнеса. А это – новые рабочие места, передача передового опыта, создание банка данных о лучших женщинах-руководителях предприятий и организаций России.</a:t>
            </a:r>
            <a:endParaRPr lang="en-US" sz="23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5511" r="19054" b="10113"/>
          <a:stretch/>
        </p:blipFill>
        <p:spPr>
          <a:xfrm>
            <a:off x="7079962" y="260648"/>
            <a:ext cx="1816985" cy="19550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5" t="19173" r="34827" b="19173"/>
          <a:stretch/>
        </p:blipFill>
        <p:spPr>
          <a:xfrm>
            <a:off x="7065745" y="2492896"/>
            <a:ext cx="1845417" cy="1820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" t="22521" r="1465" b="45445"/>
          <a:stretch/>
        </p:blipFill>
        <p:spPr>
          <a:xfrm>
            <a:off x="827584" y="4645481"/>
            <a:ext cx="8109364" cy="2023879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371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627784" y="188640"/>
            <a:ext cx="6324386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/>
              <a:t>Какие это замечательные труженицы, патриоты, можно узнать из солидных томов книги «Женщины-предприниматели – золотой фонд России», из газет Ассоциации, её сайта и материалов всероссийских конкурсов.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 </a:t>
            </a:r>
            <a:r>
              <a:rPr lang="ru-RU" sz="2300" dirty="0"/>
              <a:t>непредсказуемых девяностых годах многие женщины-предприниматели России выстояли, не сломались, сохранили свои предприятия, чувствуя поддержку Ассоциации, которая активно противодействовала войнам за собственность с «неженским лицом».</a:t>
            </a:r>
            <a:endParaRPr lang="en-US" sz="23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7" b="8098"/>
          <a:stretch/>
        </p:blipFill>
        <p:spPr>
          <a:xfrm>
            <a:off x="827584" y="271446"/>
            <a:ext cx="1606897" cy="1865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r="6806"/>
          <a:stretch/>
        </p:blipFill>
        <p:spPr>
          <a:xfrm>
            <a:off x="6314664" y="4535981"/>
            <a:ext cx="2505808" cy="21304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7" r="9203"/>
          <a:stretch/>
        </p:blipFill>
        <p:spPr>
          <a:xfrm>
            <a:off x="3635896" y="4533654"/>
            <a:ext cx="2549769" cy="21328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12"/>
          <a:stretch/>
        </p:blipFill>
        <p:spPr>
          <a:xfrm>
            <a:off x="827585" y="4533654"/>
            <a:ext cx="2664296" cy="21357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5" t="11809" b="7841"/>
          <a:stretch/>
        </p:blipFill>
        <p:spPr>
          <a:xfrm>
            <a:off x="827586" y="2371215"/>
            <a:ext cx="1606895" cy="1921881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804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2627784" y="260649"/>
            <a:ext cx="6324386" cy="27363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Главное – у членов Ассоциации, благодаря массовым мероприятиям и обмену опытом работы, была возможность постоянно общаться друг с другом, знать, что происходит в регионах. С каждым годом увеличивалось число региональных отделений АЖПР, что подтверждало её жизнестойкость.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4" t="9159" r="34761" b="33773"/>
          <a:stretch/>
        </p:blipFill>
        <p:spPr>
          <a:xfrm>
            <a:off x="755576" y="260648"/>
            <a:ext cx="1776197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r="12065"/>
          <a:stretch/>
        </p:blipFill>
        <p:spPr>
          <a:xfrm>
            <a:off x="714711" y="3209192"/>
            <a:ext cx="3826146" cy="3437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t="13174" r="27834" b="429"/>
          <a:stretch/>
        </p:blipFill>
        <p:spPr>
          <a:xfrm>
            <a:off x="4788024" y="3209192"/>
            <a:ext cx="4062048" cy="345945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277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3356992"/>
            <a:ext cx="8268602" cy="33123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Ежегодно Москва с великим почтением принимает посланцев регионов – участников всероссийских конкурсов, проводимых АЖПР – под патронатом Совета Федерации РФ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и </a:t>
            </a:r>
            <a:r>
              <a:rPr lang="ru-RU" sz="2300" dirty="0"/>
              <a:t>Государственной Думы. Чествование победителей проходит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 </a:t>
            </a:r>
            <a:r>
              <a:rPr lang="ru-RU" sz="2300" dirty="0"/>
              <a:t>праздничной атмосфере. Можно без преувеличения сказать, что многие конкурсы, появившиеся в нашей стране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в </a:t>
            </a:r>
            <a:r>
              <a:rPr lang="ru-RU" sz="2300" dirty="0"/>
              <a:t>последние десятилетия, рождены «с оглядкой»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на </a:t>
            </a:r>
            <a:r>
              <a:rPr lang="ru-RU" sz="2300" dirty="0"/>
              <a:t>Ассоциацию женщин-предпринимателей России,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её </a:t>
            </a:r>
            <a:r>
              <a:rPr lang="ru-RU" sz="2300" dirty="0"/>
              <a:t>инициативу и опыт в этом направлении.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1" r="8289"/>
          <a:stretch/>
        </p:blipFill>
        <p:spPr>
          <a:xfrm>
            <a:off x="611560" y="241502"/>
            <a:ext cx="4180543" cy="2899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58" r="13094" b="-558"/>
          <a:stretch/>
        </p:blipFill>
        <p:spPr>
          <a:xfrm>
            <a:off x="5076056" y="236830"/>
            <a:ext cx="3826886" cy="290834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726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116632"/>
            <a:ext cx="8268602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Отличительные особенности всероссийских конкурсов, проводимых Ассоциацией, –</a:t>
            </a:r>
            <a:r>
              <a:rPr lang="ru-RU" sz="2300" dirty="0" smtClean="0"/>
              <a:t> </a:t>
            </a:r>
            <a:r>
              <a:rPr lang="ru-RU" sz="2300" dirty="0"/>
              <a:t>преемственность поколений, внимание к рабочим кадрам и лучшим руководителям. Конкурсы «Рабочая смена России» и «Рабочая честь России» свидетельствуют о том, что у нас в стране немало молодых талантливых рабочих и у них есть замечательные наставники. Большой популярностью пользуются конкурсы «Женщина – директор года», «Молодой директор года», «Заслуженный директор России», «Искусство управлять» и «Предприятие XXI века». На каждый конкурс АЖПР имеет патент.</a:t>
            </a:r>
            <a:endParaRPr lang="en-US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7" r="2037" b="13129"/>
          <a:stretch/>
        </p:blipFill>
        <p:spPr>
          <a:xfrm>
            <a:off x="821904" y="4077072"/>
            <a:ext cx="7964649" cy="258946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347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83568" y="3789040"/>
            <a:ext cx="8268602" cy="30689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/>
              <a:t>На всероссийские конкурсы по итогам 2019 года в Москву приехали лучшие из лучших женщины-предприниматели.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На </a:t>
            </a:r>
            <a:r>
              <a:rPr lang="ru-RU" sz="2300" dirty="0"/>
              <a:t>снимках –  победители всероссийского конкурса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«</a:t>
            </a:r>
            <a:r>
              <a:rPr lang="ru-RU" sz="2300" dirty="0"/>
              <a:t>Женщина – директор года». Слева, рядом с президентом АЖПР </a:t>
            </a:r>
            <a:r>
              <a:rPr lang="ru-RU" sz="2300" dirty="0" smtClean="0"/>
              <a:t>И</a:t>
            </a:r>
            <a:r>
              <a:rPr lang="ru-RU" sz="2300" dirty="0"/>
              <a:t>. В. </a:t>
            </a:r>
            <a:r>
              <a:rPr lang="ru-RU" sz="2300" dirty="0" err="1"/>
              <a:t>Потяговой</a:t>
            </a:r>
            <a:r>
              <a:rPr lang="ru-RU" sz="2300" dirty="0"/>
              <a:t>, – И. А. Роланд, </a:t>
            </a:r>
            <a:r>
              <a:rPr lang="ru-RU" sz="2300" dirty="0" smtClean="0"/>
              <a:t>директор ООО «</a:t>
            </a:r>
            <a:r>
              <a:rPr lang="ru-RU" sz="2300" dirty="0"/>
              <a:t>Центр иностранных языков «</a:t>
            </a:r>
            <a:r>
              <a:rPr lang="ru-RU" sz="2300" dirty="0" smtClean="0"/>
              <a:t>Терра </a:t>
            </a:r>
            <a:r>
              <a:rPr lang="ru-RU" sz="2300" dirty="0" err="1" smtClean="0"/>
              <a:t>Когнита</a:t>
            </a:r>
            <a:r>
              <a:rPr lang="ru-RU" sz="2300" dirty="0"/>
              <a:t>» </a:t>
            </a:r>
            <a:r>
              <a:rPr lang="ru-RU" sz="2300" dirty="0" smtClean="0"/>
              <a:t>(</a:t>
            </a:r>
            <a:r>
              <a:rPr lang="ru-RU" sz="2300" dirty="0"/>
              <a:t>г. Северодвинск).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Справа </a:t>
            </a:r>
            <a:r>
              <a:rPr lang="ru-RU" sz="2300" dirty="0"/>
              <a:t>– В. С. Нестерова, генеральный директор АО «Фирма Изотерм» (г. Санкт-Петербург).</a:t>
            </a:r>
            <a:endParaRPr lang="en-US" sz="23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0648"/>
            <a:ext cx="5103853" cy="3405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7"/>
            <a:ext cx="2800382" cy="340526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82362" y="144671"/>
            <a:ext cx="72000" cy="6696744"/>
          </a:xfrm>
          <a:prstGeom prst="line">
            <a:avLst/>
          </a:prstGeom>
          <a:ln w="101600" cap="rnd" cmpd="sng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992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937</Words>
  <Application>Microsoft Office PowerPoint</Application>
  <PresentationFormat>Экран (4:3)</PresentationFormat>
  <Paragraphs>38</Paragraphs>
  <Slides>32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«АССОЦИАЦИЯ  ЖЕНЩИН-ПРЕДПРИНИМАТЕЛЕЙ  РОССИИ»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ОБЩЕРОССИЙСКАЯ  ОБЩЕСТВЕННАЯ ОРГАНИЗАЦИЯ «АССОЦИАЦИЯ  ЖЕНЩИН-ПРЕДПРИНИМАТЕЛЕЙ  РОССИИ» 1991 - 2020</dc:title>
  <dc:creator>kovalevsky</dc:creator>
  <cp:lastModifiedBy>kovalevsky</cp:lastModifiedBy>
  <cp:revision>79</cp:revision>
  <dcterms:created xsi:type="dcterms:W3CDTF">2020-02-25T17:02:21Z</dcterms:created>
  <dcterms:modified xsi:type="dcterms:W3CDTF">2021-05-28T10:21:57Z</dcterms:modified>
</cp:coreProperties>
</file>